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29E4F13-10C7-40BB-A744-750D214128E9}">
  <a:tblStyle styleId="{529E4F13-10C7-40BB-A744-750D214128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b85439d79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b85439d79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b85439d79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b85439d79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b85439d79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b85439d79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b85439d79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b85439d79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b85439d798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b85439d798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b85439d79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b85439d79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b85439d79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b85439d79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b85439d79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b85439d79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b85439d798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b85439d798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be4074ba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be4074ba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b85439d7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b85439d7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be4074ba2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be4074ba2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be4074ba2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be4074ba2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be4074ba2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be4074ba2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be4074ba2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be4074ba2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b85439d79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b85439d79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b85439d798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b85439d798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b85439d798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b85439d798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b85439d79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b85439d7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b85439d79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b85439d79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85439d79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b85439d79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b85439d79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b85439d79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b85439d798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b85439d79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b85439d798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b85439d798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Gamma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Provisio Project 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Registration </a:t>
            </a:r>
            <a:r>
              <a:rPr lang="en"/>
              <a:t>Page</a:t>
            </a:r>
            <a:endParaRPr/>
          </a:p>
        </p:txBody>
      </p:sp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825" y="682650"/>
            <a:ext cx="7633166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Hotel Reservation </a:t>
            </a:r>
            <a:r>
              <a:rPr lang="en"/>
              <a:t>Page</a:t>
            </a:r>
            <a:endParaRPr/>
          </a:p>
        </p:txBody>
      </p:sp>
      <p:pic>
        <p:nvPicPr>
          <p:cNvPr id="116" name="Google Shape;1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1950" y="572700"/>
            <a:ext cx="7099388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Reservation Summary </a:t>
            </a:r>
            <a:r>
              <a:rPr lang="en"/>
              <a:t>Page</a:t>
            </a:r>
            <a:endParaRPr/>
          </a:p>
        </p:txBody>
      </p:sp>
      <p:pic>
        <p:nvPicPr>
          <p:cNvPr id="122" name="Google Shape;1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900" y="652450"/>
            <a:ext cx="7110001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Reservation Search Page</a:t>
            </a:r>
            <a:endParaRPr/>
          </a:p>
        </p:txBody>
      </p:sp>
      <p:pic>
        <p:nvPicPr>
          <p:cNvPr id="128" name="Google Shape;1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046" y="572701"/>
            <a:ext cx="8106953" cy="447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Loyalty Points </a:t>
            </a:r>
            <a:r>
              <a:rPr lang="en"/>
              <a:t>Page</a:t>
            </a:r>
            <a:endParaRPr/>
          </a:p>
        </p:txBody>
      </p:sp>
      <p:pic>
        <p:nvPicPr>
          <p:cNvPr id="134" name="Google Shape;13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475" y="408650"/>
            <a:ext cx="8417526" cy="473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ERD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ERD</a:t>
            </a:r>
            <a:endParaRPr/>
          </a:p>
        </p:txBody>
      </p:sp>
      <p:pic>
        <p:nvPicPr>
          <p:cNvPr id="145" name="Google Shape;14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600" y="541575"/>
            <a:ext cx="8795001" cy="463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Five Test Cases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5" name="Google Shape;155;p30"/>
          <p:cNvGraphicFramePr/>
          <p:nvPr/>
        </p:nvGraphicFramePr>
        <p:xfrm>
          <a:off x="2614725" y="68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{529E4F13-10C7-40BB-A744-750D214128E9}</a:tableStyleId>
              </a:tblPr>
              <a:tblGrid>
                <a:gridCol w="1292250"/>
                <a:gridCol w="1292250"/>
                <a:gridCol w="1292250"/>
                <a:gridCol w="1292250"/>
                <a:gridCol w="12922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Test 1</a:t>
                      </a:r>
                      <a:endParaRPr b="1" sz="1000"/>
                    </a:p>
                  </a:txBody>
                  <a:tcPr marT="91425" marB="91425" marR="91425" marL="91425"/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Make sure navigation links direct user to correct pages</a:t>
                      </a:r>
                      <a:endParaRPr sz="1000"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</a:tr>
              <a:tr h="1005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Test 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Developer: Jaira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Date tested:2022/11/16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Peer tester: Richard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Date tested: 2022-11-21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Step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Action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Expected Results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Developer Pass/Fail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Tester Pass/Fail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59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1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Click “Sign-in” </a:t>
                      </a:r>
                      <a:r>
                        <a:rPr lang="en" sz="900">
                          <a:solidFill>
                            <a:schemeClr val="dk1"/>
                          </a:solidFill>
                        </a:rPr>
                        <a:t>and then “Home”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User is directed to sign-in page 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59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2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Click “Home” from Sign-in page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User is directed right back to home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3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Click “Make Reservation” and then “Home”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User is directed to reservation page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4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Click “Home” from Make Reservation page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User is directed  right back to home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450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comments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Currently, those are the only pages available to test for</a:t>
                      </a:r>
                      <a:endParaRPr sz="900"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</a:tr>
            </a:tbl>
          </a:graphicData>
        </a:graphic>
      </p:graphicFrame>
      <p:sp>
        <p:nvSpPr>
          <p:cNvPr id="156" name="Google Shape;156;p30"/>
          <p:cNvSpPr/>
          <p:nvPr/>
        </p:nvSpPr>
        <p:spPr>
          <a:xfrm>
            <a:off x="181375" y="68225"/>
            <a:ext cx="2282100" cy="500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0"/>
          <p:cNvSpPr txBox="1"/>
          <p:nvPr/>
        </p:nvSpPr>
        <p:spPr>
          <a:xfrm>
            <a:off x="317400" y="211600"/>
            <a:ext cx="1980000" cy="3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Landing Page - Test 1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first test for the landing page was simple to make sure that the navigation links worked and directed the user to the appropriate page. </a:t>
            </a:r>
            <a:endParaRPr sz="13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2" name="Google Shape;162;p31"/>
          <p:cNvGraphicFramePr/>
          <p:nvPr/>
        </p:nvGraphicFramePr>
        <p:xfrm>
          <a:off x="2614725" y="68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{529E4F13-10C7-40BB-A744-750D214128E9}</a:tableStyleId>
              </a:tblPr>
              <a:tblGrid>
                <a:gridCol w="1292250"/>
                <a:gridCol w="1292250"/>
                <a:gridCol w="1292250"/>
                <a:gridCol w="1292250"/>
                <a:gridCol w="12922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Test 2 </a:t>
                      </a:r>
                      <a:endParaRPr b="1" sz="1000"/>
                    </a:p>
                  </a:txBody>
                  <a:tcPr marT="91425" marB="91425" marR="91425" marL="91425"/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</a:tr>
              <a:tr h="1005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Test 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Developer: Amber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Date tested:12/14/22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Peer tester: 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Date tested: 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Step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Action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Expected Results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Developer Pass/Fail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Tester Pass/Fail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59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1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Fill out sign up sheet - with correct password restraints 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Sign up will be allowed and added to database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59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2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Fill out sign up sheet - with correct password restraints 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Password will appear in database as encrypted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3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/>
                        <a:t>Fill out sign up with missing fields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Sign Up will be disabled until all fields are correct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4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Fill out signup field with incorrect password format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Error will appear upon hitting </a:t>
                      </a:r>
                      <a:r>
                        <a:rPr lang="en" sz="900"/>
                        <a:t>sign up and will not advance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450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comments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</a:tr>
            </a:tbl>
          </a:graphicData>
        </a:graphic>
      </p:graphicFrame>
      <p:sp>
        <p:nvSpPr>
          <p:cNvPr id="163" name="Google Shape;163;p31"/>
          <p:cNvSpPr/>
          <p:nvPr/>
        </p:nvSpPr>
        <p:spPr>
          <a:xfrm>
            <a:off x="181375" y="68225"/>
            <a:ext cx="2282100" cy="500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1"/>
          <p:cNvSpPr txBox="1"/>
          <p:nvPr/>
        </p:nvSpPr>
        <p:spPr>
          <a:xfrm>
            <a:off x="317400" y="211600"/>
            <a:ext cx="1980000" cy="51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Sign Up Page</a:t>
            </a:r>
            <a:r>
              <a:rPr lang="en" sz="1300"/>
              <a:t>- Test 2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Verify that :</a:t>
            </a:r>
            <a:br>
              <a:rPr lang="en" sz="1300"/>
            </a:br>
            <a:r>
              <a:rPr lang="en" sz="1300"/>
              <a:t>Password constraints are met (8 characters, 1 upper, 1 lower, 1  number)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New accounts are added to the database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Passwords are encrypted</a:t>
            </a:r>
            <a:br>
              <a:rPr lang="en" sz="1300"/>
            </a:br>
            <a:br>
              <a:rPr lang="en" sz="1300"/>
            </a:b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Introduction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721485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5999" y="3550799"/>
            <a:ext cx="5410274" cy="113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2"/>
          <p:cNvSpPr txBox="1"/>
          <p:nvPr/>
        </p:nvSpPr>
        <p:spPr>
          <a:xfrm>
            <a:off x="4118750" y="588400"/>
            <a:ext cx="3425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Password : BobLob123</a:t>
            </a:r>
            <a:br>
              <a:rPr lang="en"/>
            </a:br>
            <a:r>
              <a:rPr lang="en"/>
              <a:t>Appears as encrypted String in database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505250" cy="392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8475" y="969475"/>
            <a:ext cx="3985525" cy="4174024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/>
          <p:nvPr/>
        </p:nvSpPr>
        <p:spPr>
          <a:xfrm>
            <a:off x="2943925" y="90825"/>
            <a:ext cx="4501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Password requirements are shown when ? is hovered over</a:t>
            </a:r>
            <a:br>
              <a:rPr lang="en"/>
            </a:br>
            <a:r>
              <a:rPr lang="en"/>
              <a:t>Once typing begins, errors appear and sign up button is disabled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Password errors disappear upon entering 8 digits, but will not submit until format is correct</a:t>
            </a:r>
            <a:endParaRPr/>
          </a:p>
        </p:txBody>
      </p:sp>
      <p:pic>
        <p:nvPicPr>
          <p:cNvPr id="179" name="Google Shape;17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7375" y="1665050"/>
            <a:ext cx="2083014" cy="335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4" name="Google Shape;184;p34"/>
          <p:cNvGraphicFramePr/>
          <p:nvPr/>
        </p:nvGraphicFramePr>
        <p:xfrm>
          <a:off x="2614725" y="68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{529E4F13-10C7-40BB-A744-750D214128E9}</a:tableStyleId>
              </a:tblPr>
              <a:tblGrid>
                <a:gridCol w="1292250"/>
                <a:gridCol w="1292250"/>
                <a:gridCol w="1292250"/>
                <a:gridCol w="1292250"/>
                <a:gridCol w="12922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Test 3</a:t>
                      </a:r>
                      <a:endParaRPr b="1" sz="1000"/>
                    </a:p>
                  </a:txBody>
                  <a:tcPr marT="91425" marB="91425" marR="91425" marL="91425"/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</a:tr>
              <a:tr h="1005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Test 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Developer: Amber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Date tested:12/14/22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Peer tester: Richard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Date tested: 2022-11-21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Step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Action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Expected Results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Developer Pass/Fail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0000"/>
                          </a:solidFill>
                        </a:rPr>
                        <a:t>Tester Pass/Fail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59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1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Leave field(s) blank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Sign in button is disabled and error messages appear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59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2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Sign in with email address not on file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Error message appears asking to sign up first, reloads page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79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3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Sign in with correct email, incorrect password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Error message appears notifying of incorrect password, reloads page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4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Sign in with correct email, correct password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Page advances to reservation page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Pass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450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0000"/>
                          </a:solidFill>
                        </a:rPr>
                        <a:t>comments</a:t>
                      </a:r>
                      <a:endParaRPr sz="10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</a:tr>
            </a:tbl>
          </a:graphicData>
        </a:graphic>
      </p:graphicFrame>
      <p:sp>
        <p:nvSpPr>
          <p:cNvPr id="185" name="Google Shape;185;p34"/>
          <p:cNvSpPr/>
          <p:nvPr/>
        </p:nvSpPr>
        <p:spPr>
          <a:xfrm>
            <a:off x="181375" y="68225"/>
            <a:ext cx="2282100" cy="500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4"/>
          <p:cNvSpPr txBox="1"/>
          <p:nvPr/>
        </p:nvSpPr>
        <p:spPr>
          <a:xfrm>
            <a:off x="317400" y="211600"/>
            <a:ext cx="1980000" cy="49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Sign In Page - Test 3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Verify that: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Sign in happens as expected with correct email/password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Sign in with unregistered email prompts for sign up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Sign in with incorrect password doesnt work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Blank fields disables sign in button</a:t>
            </a:r>
            <a:endParaRPr sz="13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696900" cy="281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1700" y="152400"/>
            <a:ext cx="312420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1700" y="1716150"/>
            <a:ext cx="3257550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Gamma’s Biggest Lessons Learned</a:t>
            </a:r>
            <a:endParaRPr/>
          </a:p>
        </p:txBody>
      </p:sp>
      <p:sp>
        <p:nvSpPr>
          <p:cNvPr id="204" name="Google Shape;204;p37"/>
          <p:cNvSpPr txBox="1"/>
          <p:nvPr>
            <p:ph idx="1" type="body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If inserting a record isn’t working, despite the connection being established and the sql statement syntax being correct, check your constraints</a:t>
            </a:r>
            <a:endParaRPr/>
          </a:p>
        </p:txBody>
      </p:sp>
      <p:sp>
        <p:nvSpPr>
          <p:cNvPr id="205" name="Google Shape;205;p37"/>
          <p:cNvSpPr txBox="1"/>
          <p:nvPr>
            <p:ph idx="1" type="body"/>
          </p:nvPr>
        </p:nvSpPr>
        <p:spPr>
          <a:xfrm>
            <a:off x="311700" y="2128725"/>
            <a:ext cx="8520600" cy="5727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Communication is one of the most important things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Meet Team Gamma</a:t>
            </a:r>
            <a:endParaRPr sz="2220"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434675" y="1400875"/>
            <a:ext cx="2375700" cy="4299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Our Team Members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434675" y="1502600"/>
            <a:ext cx="2375700" cy="25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Richard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Amber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Oscar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Jaira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347725" y="1400875"/>
            <a:ext cx="5361600" cy="4299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Roles</a:t>
            </a:r>
            <a:endParaRPr sz="72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347725" y="1830775"/>
            <a:ext cx="5361600" cy="17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29"/>
              <a:t>Each member was responsible for two or three pages. </a:t>
            </a:r>
            <a:endParaRPr sz="192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29"/>
              <a:t>All files, including css, html, javascript, images, and back-end java code, were the </a:t>
            </a:r>
            <a:r>
              <a:rPr lang="en" sz="1929"/>
              <a:t>responsibility</a:t>
            </a:r>
            <a:r>
              <a:rPr lang="en" sz="1929"/>
              <a:t> of said team member. </a:t>
            </a:r>
            <a:endParaRPr sz="1929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HTML, CSS, Navigation, About Us, Sign-in and Images to those pages.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Prototypes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1450" y="610800"/>
            <a:ext cx="7180515" cy="4303501"/>
          </a:xfrm>
          <a:prstGeom prst="rect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0" name="Google Shape;80;p17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Landing Page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 </a:t>
            </a:r>
            <a:r>
              <a:rPr lang="en"/>
              <a:t>Page</a:t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200" y="572700"/>
            <a:ext cx="7670462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r>
              <a:rPr lang="en"/>
              <a:t> Page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3">
            <a:alphaModFix/>
          </a:blip>
          <a:srcRect b="79" l="0" r="0" t="89"/>
          <a:stretch/>
        </p:blipFill>
        <p:spPr>
          <a:xfrm>
            <a:off x="1173925" y="780600"/>
            <a:ext cx="6796161" cy="38209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</a:t>
            </a:r>
            <a:r>
              <a:rPr lang="en"/>
              <a:t>Page</a:t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 rotWithShape="1">
          <a:blip r:embed="rId3">
            <a:alphaModFix/>
          </a:blip>
          <a:srcRect b="79" l="0" r="0" t="89"/>
          <a:stretch/>
        </p:blipFill>
        <p:spPr>
          <a:xfrm>
            <a:off x="1173925" y="1158450"/>
            <a:ext cx="6796161" cy="38209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/>
        </p:nvSpPr>
        <p:spPr>
          <a:xfrm>
            <a:off x="0" y="0"/>
            <a:ext cx="9144000" cy="400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Locations </a:t>
            </a:r>
            <a:r>
              <a:rPr lang="en"/>
              <a:t>Page</a:t>
            </a: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075" y="405150"/>
            <a:ext cx="8373925" cy="467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